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5" r:id="rId1"/>
  </p:sldMasterIdLst>
  <p:sldIdLst>
    <p:sldId id="256" r:id="rId2"/>
    <p:sldId id="259" r:id="rId3"/>
    <p:sldId id="257" r:id="rId4"/>
    <p:sldId id="26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4" r:id="rId18"/>
    <p:sldId id="273" r:id="rId19"/>
    <p:sldId id="275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595E"/>
    <a:srgbClr val="7259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92"/>
    <p:restoredTop sz="96327"/>
  </p:normalViewPr>
  <p:slideViewPr>
    <p:cSldViewPr snapToGrid="0">
      <p:cViewPr varScale="1">
        <p:scale>
          <a:sx n="129" d="100"/>
          <a:sy n="129" d="100"/>
        </p:scale>
        <p:origin x="23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6A15-6E39-4FFA-B5DC-89EB633E6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8300" y="1371600"/>
            <a:ext cx="8127574" cy="2736443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69311-3201-45EC-B973-82EC27DA5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8300" y="4299358"/>
            <a:ext cx="8127574" cy="1187042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AE4B9-EDEF-4A2C-B464-332C5C624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4C951-4861-4549-8E72-CEECA89E4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E1401-5637-41BC-AC21-891056450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089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D0E6-AD36-493C-9DC3-5ACC2059E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0B8558-FA83-4F6C-A6D1-2DF9D3F74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38299" y="2057399"/>
            <a:ext cx="8915401" cy="41148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DE619-0CC6-4480-ABDE-277D36BDF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791E6-BE35-4ECA-8AD1-E8EC09B8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4606-B928-42D6-85CC-9576F60E3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171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F18D8A-5002-491C-922A-E9624E2DBD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882C6-2BE9-4E25-B8BB-A2346A2B0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BEFF9-B3BC-4C07-BF6C-2E3C91B54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F4CF6-CDF1-4AFD-8319-71FD4FED4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1A026-57F4-47F7-B4F0-E0D48E012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062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B3747-9ADB-4FCC-89CE-6E84D1347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EC9C6-5D7D-4249-8820-D4C99D0AE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F35F7-46A1-40A9-ACD7-C49239926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45637-B780-4999-A87D-0039BC5A9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9777F-E471-4CC5-B27B-137CB061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40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DCB1D-064E-46DE-B533-7CDA331EE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2748406"/>
            <a:ext cx="8115300" cy="273799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222C0-D002-4A94-BAFF-FD1A1CCA6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1371600"/>
            <a:ext cx="8115300" cy="133327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E7D7E-EC9F-4AA5-A559-EF556C6AD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7A8EE-88C1-400C-A23F-656DC76B9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245A4-F9C6-44E9-929F-78C657C8B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63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DF34F-B65E-4FA0-87E8-8890F482B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9382348" cy="1371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25A67-10CA-4531-93E1-39892C087E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8297" y="2057400"/>
            <a:ext cx="4553103" cy="41250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2BE36-0CAF-4D92-9AC2-9249276B9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7000" y="2057400"/>
            <a:ext cx="4543647" cy="4125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36479-3B04-43BD-9B59-DBF6CA2BF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D4449-57DB-41D2-B49E-694E7C13F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60CC2C-E50B-47D2-B62F-D5C4C9CDA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088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8530B-D0F2-4FC4-A10F-1E54EF82C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755118"/>
            <a:ext cx="9378304" cy="122276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8865C-9D06-4FA3-BA3D-7187BB41B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656570-8F97-4B7E-A805-96925AC478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8300" y="2748405"/>
            <a:ext cx="4529391" cy="34412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57EF54-F63F-4730-99EE-0E472578F5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7213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08453E-B012-4889-9F49-E1351532AD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87213" y="2748405"/>
            <a:ext cx="4529391" cy="34412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9FC47A-8514-4C98-B1BE-FF6CC666C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D4301A-D375-4163-9488-27A9CDC6F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ED6105-4A37-4D4B-9BE8-715FB732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169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007F-6649-4D23-8869-C1CC29D00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8B85A1-41F9-4BC1-9C40-3E5D5C042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B23774-EAA9-47ED-87EF-EE2B29A25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526550-DD4D-45E2-8916-8314C5D06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530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35FACD-1A4D-49F3-8EA8-21B5C1A6A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FD9DD-0E4E-4C36-AF85-B3EAD7FE6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6F4C8-14FA-4405-85EE-ABF53FB03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679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E7C28-5DEE-493D-ABAD-38E4F2D75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621" y="1085481"/>
            <a:ext cx="365118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E79C5-E567-4F12-96B8-8BBEAE3D8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900" y="1132676"/>
            <a:ext cx="5289480" cy="4728374"/>
          </a:xfrm>
        </p:spPr>
        <p:txBody>
          <a:bodyPr/>
          <a:lstStyle>
            <a:lvl1pPr>
              <a:lnSpc>
                <a:spcPct val="110000"/>
              </a:lnSpc>
              <a:defRPr sz="3200"/>
            </a:lvl1pPr>
            <a:lvl2pPr>
              <a:lnSpc>
                <a:spcPct val="110000"/>
              </a:lnSpc>
              <a:defRPr sz="2800"/>
            </a:lvl2pPr>
            <a:lvl3pPr>
              <a:lnSpc>
                <a:spcPct val="110000"/>
              </a:lnSpc>
              <a:defRPr sz="2400"/>
            </a:lvl3pPr>
            <a:lvl4pPr>
              <a:lnSpc>
                <a:spcPct val="110000"/>
              </a:lnSpc>
              <a:defRPr sz="2000"/>
            </a:lvl4pPr>
            <a:lvl5pPr>
              <a:lnSpc>
                <a:spcPct val="110000"/>
              </a:lnSpc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33DF7F-0B5C-40CE-A65F-779FA7EFB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25621" y="2748406"/>
            <a:ext cx="365118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2248C-1826-4833-9592-383B5873A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219DC-2646-42AD-897A-EB765DCBE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238D7-4EEA-475B-B1CA-C44B89BE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784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65BE-C907-4660-A586-71C6A1D1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085481"/>
            <a:ext cx="365760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4C8A9-67DF-419C-B2FC-3A879CCEF3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6900" y="1061885"/>
            <a:ext cx="5331069" cy="47755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DA94A1-3058-402A-9C3F-2F210D91D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2748406"/>
            <a:ext cx="365760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3CA50-C8D8-4F83-B2F6-BCE825866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E5BE3-7B02-4281-BD90-C1FAAF636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E256D-ACD5-438F-BA6F-605E5260E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1A689-589E-4A73-9313-EF44F7E4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B11B8-9E77-4144-B9C1-FD164D9A1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57400"/>
            <a:ext cx="8915402" cy="4137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6E4CC-CF79-4C8D-9E5F-1BB517435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1001475" y="1517536"/>
            <a:ext cx="28011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B6D41BCC-AD73-4203-A5A6-E62EB28B0FE6}" type="datetimeFigureOut">
              <a:rPr lang="en-US" smtClean="0"/>
              <a:pPr/>
              <a:t>6/26/23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79449-05F6-4BC7-95DF-F04E1F161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118764" y="4237870"/>
            <a:ext cx="33440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17FE5-2D1F-4ECC-9460-08145C3BB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8877" y="6319138"/>
            <a:ext cx="710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D637F8FC-4B86-4690-8888-22AB2F78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72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24" r:id="rId6"/>
    <p:sldLayoutId id="2147483719" r:id="rId7"/>
    <p:sldLayoutId id="2147483720" r:id="rId8"/>
    <p:sldLayoutId id="2147483721" r:id="rId9"/>
    <p:sldLayoutId id="2147483723" r:id="rId10"/>
    <p:sldLayoutId id="214748372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efiks.com/2020/06/03/mastering-face-recognition-with-ensemble-learning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3.0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3D art of a person">
            <a:extLst>
              <a:ext uri="{FF2B5EF4-FFF2-40B4-BE49-F238E27FC236}">
                <a16:creationId xmlns:a16="http://schemas.microsoft.com/office/drawing/2014/main" id="{ABE9556E-8E04-442F-4BEE-0891786D1E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77" r="-1" b="12015"/>
          <a:stretch/>
        </p:blipFill>
        <p:spPr>
          <a:xfrm>
            <a:off x="20" y="-2"/>
            <a:ext cx="8115280" cy="6858001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7DA75C-1FC7-2F6A-9F9A-A802A948C8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3760" y="2502486"/>
            <a:ext cx="4701540" cy="185302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R" sz="3200" dirty="0">
                <a:solidFill>
                  <a:schemeClr val="bg1"/>
                </a:solidFill>
              </a:rPr>
              <a:t>Facial recognition &amp; classification using CNNs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E9399-462F-68A4-C914-8BA1A2F8C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60055" y="2502489"/>
            <a:ext cx="2289028" cy="1853023"/>
          </a:xfrm>
        </p:spPr>
        <p:txBody>
          <a:bodyPr anchor="ctr">
            <a:normAutofit/>
          </a:bodyPr>
          <a:lstStyle/>
          <a:p>
            <a:r>
              <a:rPr lang="en-GR" sz="1600" dirty="0"/>
              <a:t>VITZILAIOS VASILEIOS</a:t>
            </a:r>
          </a:p>
          <a:p>
            <a:r>
              <a:rPr lang="en-GR" sz="1600" dirty="0"/>
              <a:t>MTN2201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BCC502FE-2A33-48B8-80DC-2DB5B10F91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1001475" y="1517536"/>
            <a:ext cx="280112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9D10FB2-1712-417E-8236-C4017D35AE56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6/26/23</a:t>
            </a:fld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F9A67DB4-2DF1-44AA-8AA1-B9A9D488C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118764" y="4237870"/>
            <a:ext cx="334405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2C1A5F6F-14E3-4A18-9AD2-ED95DC718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8877" y="6319138"/>
            <a:ext cx="710647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15563AB-8317-4F4A-8C10-D6F570F02A77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09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12F491-9DFA-498A-E12D-D40679F28CED}"/>
              </a:ext>
            </a:extLst>
          </p:cNvPr>
          <p:cNvSpPr/>
          <p:nvPr/>
        </p:nvSpPr>
        <p:spPr>
          <a:xfrm>
            <a:off x="7824651" y="0"/>
            <a:ext cx="4367349" cy="6858000"/>
          </a:xfrm>
          <a:prstGeom prst="rect">
            <a:avLst/>
          </a:prstGeom>
          <a:solidFill>
            <a:srgbClr val="6659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198AF-24E8-E21B-C2C0-20D232076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8748" y="299537"/>
            <a:ext cx="3239480" cy="5792922"/>
          </a:xfrm>
        </p:spPr>
        <p:txBody>
          <a:bodyPr/>
          <a:lstStyle/>
          <a:p>
            <a:r>
              <a:rPr lang="en-GB" b="1" dirty="0">
                <a:effectLst/>
              </a:rPr>
              <a:t>Training &amp; evaluation</a:t>
            </a:r>
            <a:endParaRPr lang="en-G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7BE09-EFCF-0384-30EA-047D394564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1001475" y="1517536"/>
            <a:ext cx="280112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9D10FB2-1712-417E-8236-C4017D35AE56}" type="datetime1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6/26/23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4A7EA-4AB6-2B59-0136-A152C8390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118764" y="4237870"/>
            <a:ext cx="334405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pic>
        <p:nvPicPr>
          <p:cNvPr id="14" name="Content Placeholder 13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0473A2AE-9B0C-21CE-E58B-BEBC40F60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" y="1281113"/>
            <a:ext cx="7277100" cy="3638550"/>
          </a:xfrm>
        </p:spPr>
      </p:pic>
    </p:spTree>
    <p:extLst>
      <p:ext uri="{BB962C8B-B14F-4D97-AF65-F5344CB8AC3E}">
        <p14:creationId xmlns:p14="http://schemas.microsoft.com/office/powerpoint/2010/main" val="1498950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12F491-9DFA-498A-E12D-D40679F28CED}"/>
              </a:ext>
            </a:extLst>
          </p:cNvPr>
          <p:cNvSpPr/>
          <p:nvPr/>
        </p:nvSpPr>
        <p:spPr>
          <a:xfrm>
            <a:off x="7824651" y="0"/>
            <a:ext cx="4367349" cy="6858000"/>
          </a:xfrm>
          <a:prstGeom prst="rect">
            <a:avLst/>
          </a:prstGeom>
          <a:solidFill>
            <a:srgbClr val="6659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198AF-24E8-E21B-C2C0-20D232076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8748" y="299537"/>
            <a:ext cx="3239480" cy="5792922"/>
          </a:xfrm>
        </p:spPr>
        <p:txBody>
          <a:bodyPr/>
          <a:lstStyle/>
          <a:p>
            <a:r>
              <a:rPr lang="en-GB" b="1" dirty="0">
                <a:effectLst/>
              </a:rPr>
              <a:t>Training &amp; evaluation</a:t>
            </a:r>
            <a:endParaRPr lang="en-G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7BE09-EFCF-0384-30EA-047D394564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1001475" y="1517536"/>
            <a:ext cx="280112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9D10FB2-1712-417E-8236-C4017D35AE56}" type="datetime1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6/26/23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4A7EA-4AB6-2B59-0136-A152C8390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118764" y="4237870"/>
            <a:ext cx="334405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pic>
        <p:nvPicPr>
          <p:cNvPr id="16" name="Content Placeholder 15" descr="A picture containing text, diagram, screenshot, design&#10;&#10;Description automatically generated">
            <a:extLst>
              <a:ext uri="{FF2B5EF4-FFF2-40B4-BE49-F238E27FC236}">
                <a16:creationId xmlns:a16="http://schemas.microsoft.com/office/drawing/2014/main" id="{5F44A5E6-3F8F-10E2-7A99-FD3CA0198F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682" y="1242958"/>
            <a:ext cx="7812156" cy="3906079"/>
          </a:xfrm>
        </p:spPr>
      </p:pic>
    </p:spTree>
    <p:extLst>
      <p:ext uri="{BB962C8B-B14F-4D97-AF65-F5344CB8AC3E}">
        <p14:creationId xmlns:p14="http://schemas.microsoft.com/office/powerpoint/2010/main" val="1124194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12F491-9DFA-498A-E12D-D40679F28CED}"/>
              </a:ext>
            </a:extLst>
          </p:cNvPr>
          <p:cNvSpPr/>
          <p:nvPr/>
        </p:nvSpPr>
        <p:spPr>
          <a:xfrm>
            <a:off x="7824651" y="0"/>
            <a:ext cx="4367349" cy="6858000"/>
          </a:xfrm>
          <a:prstGeom prst="rect">
            <a:avLst/>
          </a:prstGeom>
          <a:solidFill>
            <a:srgbClr val="6659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198AF-24E8-E21B-C2C0-20D232076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8748" y="299537"/>
            <a:ext cx="3239480" cy="5792922"/>
          </a:xfrm>
        </p:spPr>
        <p:txBody>
          <a:bodyPr/>
          <a:lstStyle/>
          <a:p>
            <a:r>
              <a:rPr lang="en-GB" b="1" dirty="0">
                <a:effectLst/>
              </a:rPr>
              <a:t>Training &amp; evaluation</a:t>
            </a:r>
            <a:endParaRPr lang="en-G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7BE09-EFCF-0384-30EA-047D394564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1001475" y="1517536"/>
            <a:ext cx="280112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9D10FB2-1712-417E-8236-C4017D35AE56}" type="datetime1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6/26/23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4A7EA-4AB6-2B59-0136-A152C8390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118764" y="4237870"/>
            <a:ext cx="334405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pic>
        <p:nvPicPr>
          <p:cNvPr id="16" name="Content Placeholder 15" descr="A picture containing diagram, rectangle, line, text&#10;&#10;Description automatically generated">
            <a:extLst>
              <a:ext uri="{FF2B5EF4-FFF2-40B4-BE49-F238E27FC236}">
                <a16:creationId xmlns:a16="http://schemas.microsoft.com/office/drawing/2014/main" id="{2636E3C0-BE83-87DD-D888-463C9E3DAE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39918"/>
            <a:ext cx="7824316" cy="3912159"/>
          </a:xfrm>
        </p:spPr>
      </p:pic>
    </p:spTree>
    <p:extLst>
      <p:ext uri="{BB962C8B-B14F-4D97-AF65-F5344CB8AC3E}">
        <p14:creationId xmlns:p14="http://schemas.microsoft.com/office/powerpoint/2010/main" val="3834881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12F491-9DFA-498A-E12D-D40679F28CED}"/>
              </a:ext>
            </a:extLst>
          </p:cNvPr>
          <p:cNvSpPr/>
          <p:nvPr/>
        </p:nvSpPr>
        <p:spPr>
          <a:xfrm>
            <a:off x="7824651" y="0"/>
            <a:ext cx="4367349" cy="6858000"/>
          </a:xfrm>
          <a:prstGeom prst="rect">
            <a:avLst/>
          </a:prstGeom>
          <a:solidFill>
            <a:srgbClr val="6659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198AF-24E8-E21B-C2C0-20D232076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8748" y="299537"/>
            <a:ext cx="3239480" cy="5792922"/>
          </a:xfrm>
        </p:spPr>
        <p:txBody>
          <a:bodyPr/>
          <a:lstStyle/>
          <a:p>
            <a:r>
              <a:rPr lang="en-GB" b="1" dirty="0">
                <a:effectLst/>
              </a:rPr>
              <a:t>Training &amp; evaluation</a:t>
            </a:r>
            <a:endParaRPr lang="en-G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7BE09-EFCF-0384-30EA-047D394564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1001475" y="1517536"/>
            <a:ext cx="280112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9D10FB2-1712-417E-8236-C4017D35AE56}" type="datetime1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6/26/23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4A7EA-4AB6-2B59-0136-A152C8390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118764" y="4237870"/>
            <a:ext cx="334405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pic>
        <p:nvPicPr>
          <p:cNvPr id="12" name="Content Placeholder 11" descr="A picture containing diagram, rectangle, line, screenshot&#10;&#10;Description automatically generated">
            <a:extLst>
              <a:ext uri="{FF2B5EF4-FFF2-40B4-BE49-F238E27FC236}">
                <a16:creationId xmlns:a16="http://schemas.microsoft.com/office/drawing/2014/main" id="{7BCE1C92-0191-0C87-9C4F-CE002A7C9C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44783"/>
            <a:ext cx="7807368" cy="3903686"/>
          </a:xfrm>
        </p:spPr>
      </p:pic>
    </p:spTree>
    <p:extLst>
      <p:ext uri="{BB962C8B-B14F-4D97-AF65-F5344CB8AC3E}">
        <p14:creationId xmlns:p14="http://schemas.microsoft.com/office/powerpoint/2010/main" val="611954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12F491-9DFA-498A-E12D-D40679F28CED}"/>
              </a:ext>
            </a:extLst>
          </p:cNvPr>
          <p:cNvSpPr/>
          <p:nvPr/>
        </p:nvSpPr>
        <p:spPr>
          <a:xfrm>
            <a:off x="7824651" y="0"/>
            <a:ext cx="4367349" cy="6858000"/>
          </a:xfrm>
          <a:prstGeom prst="rect">
            <a:avLst/>
          </a:prstGeom>
          <a:solidFill>
            <a:srgbClr val="6659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198AF-24E8-E21B-C2C0-20D232076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8748" y="299537"/>
            <a:ext cx="3239480" cy="5792922"/>
          </a:xfrm>
        </p:spPr>
        <p:txBody>
          <a:bodyPr/>
          <a:lstStyle/>
          <a:p>
            <a:r>
              <a:rPr lang="en-GB" b="1" dirty="0">
                <a:effectLst/>
              </a:rPr>
              <a:t>Real time inference</a:t>
            </a:r>
            <a:endParaRPr lang="en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1E36F-DAB2-8B7D-9174-C15C18AFD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650" y="299538"/>
            <a:ext cx="7024354" cy="5792921"/>
          </a:xfrm>
        </p:spPr>
        <p:txBody>
          <a:bodyPr anchor="ctr">
            <a:normAutofit/>
          </a:bodyPr>
          <a:lstStyle/>
          <a:p>
            <a:r>
              <a:rPr lang="en-GB" b="1" u="none" strike="noStrike" dirty="0">
                <a:effectLst/>
                <a:latin typeface="Avenir Next LT Pro" panose="020B0504020202020204" pitchFamily="34" charset="77"/>
              </a:rPr>
              <a:t>Face Detection: </a:t>
            </a:r>
            <a:r>
              <a:rPr lang="en-GB" u="none" strike="noStrike" dirty="0">
                <a:effectLst/>
                <a:latin typeface="Avenir Next LT Pro" panose="020B0504020202020204" pitchFamily="34" charset="77"/>
              </a:rPr>
              <a:t>Identify faces from a real-time video stream. This is the first step in recognizing a person from a video.</a:t>
            </a:r>
          </a:p>
          <a:p>
            <a:r>
              <a:rPr lang="en-GB" b="1" u="none" strike="noStrike" dirty="0">
                <a:effectLst/>
                <a:latin typeface="Avenir Next LT Pro" panose="020B0504020202020204" pitchFamily="34" charset="77"/>
              </a:rPr>
              <a:t>Pre-processing:</a:t>
            </a:r>
            <a:r>
              <a:rPr lang="en-GB" u="none" strike="noStrike" dirty="0">
                <a:effectLst/>
                <a:latin typeface="Avenir Next LT Pro" panose="020B0504020202020204" pitchFamily="34" charset="77"/>
              </a:rPr>
              <a:t> After detection, faces are pre-processed (resized, normalized) to be input into our trained model</a:t>
            </a:r>
          </a:p>
          <a:p>
            <a:r>
              <a:rPr lang="en-GB" b="1" u="none" strike="noStrike" dirty="0">
                <a:effectLst/>
                <a:latin typeface="Avenir Next LT Pro" panose="020B0504020202020204" pitchFamily="34" charset="77"/>
              </a:rPr>
              <a:t>Model Inference: </a:t>
            </a:r>
            <a:r>
              <a:rPr lang="en-GB" u="none" strike="noStrike" dirty="0">
                <a:effectLst/>
                <a:latin typeface="Avenir Next LT Pro" panose="020B0504020202020204" pitchFamily="34" charset="77"/>
              </a:rPr>
              <a:t>We feed the pre-processed faces into our trained model, which outputs a class label corresponding to the person recognized.</a:t>
            </a:r>
          </a:p>
          <a:p>
            <a:r>
              <a:rPr lang="en-GB" b="1" u="none" strike="noStrike" dirty="0">
                <a:effectLst/>
                <a:latin typeface="Avenir Next LT Pro" panose="020B0504020202020204" pitchFamily="34" charset="77"/>
              </a:rPr>
              <a:t>Multiple Models: </a:t>
            </a:r>
            <a:r>
              <a:rPr lang="en-GB" u="none" strike="noStrike" dirty="0">
                <a:effectLst/>
                <a:latin typeface="Avenir Next LT Pro" panose="020B0504020202020204" pitchFamily="34" charset="77"/>
              </a:rPr>
              <a:t>The system’s capable of loading one of the trained models to perform the classification.</a:t>
            </a:r>
          </a:p>
          <a:p>
            <a:r>
              <a:rPr lang="en-GB" b="1" u="none" strike="noStrike" dirty="0">
                <a:effectLst/>
                <a:latin typeface="Avenir Next LT Pro" panose="020B0504020202020204" pitchFamily="34" charset="77"/>
              </a:rPr>
              <a:t>Output Presentation:</a:t>
            </a:r>
            <a:r>
              <a:rPr lang="en-GB" u="none" strike="noStrike" dirty="0">
                <a:effectLst/>
                <a:latin typeface="Avenir Next LT Pro" panose="020B0504020202020204" pitchFamily="34" charset="77"/>
              </a:rPr>
              <a:t> Displaying a highlighted area with the name of the recognized person on the video feed.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7BE09-EFCF-0384-30EA-047D394564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1001475" y="1517536"/>
            <a:ext cx="280112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9D10FB2-1712-417E-8236-C4017D35AE56}" type="datetime1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6/26/23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4A7EA-4AB6-2B59-0136-A152C8390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118764" y="4237870"/>
            <a:ext cx="334405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486200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12F491-9DFA-498A-E12D-D40679F28CED}"/>
              </a:ext>
            </a:extLst>
          </p:cNvPr>
          <p:cNvSpPr/>
          <p:nvPr/>
        </p:nvSpPr>
        <p:spPr>
          <a:xfrm>
            <a:off x="7824651" y="0"/>
            <a:ext cx="4367349" cy="6858000"/>
          </a:xfrm>
          <a:prstGeom prst="rect">
            <a:avLst/>
          </a:prstGeom>
          <a:solidFill>
            <a:srgbClr val="6659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198AF-24E8-E21B-C2C0-20D232076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8748" y="299537"/>
            <a:ext cx="3239480" cy="5792922"/>
          </a:xfrm>
        </p:spPr>
        <p:txBody>
          <a:bodyPr/>
          <a:lstStyle/>
          <a:p>
            <a:r>
              <a:rPr lang="en-GB" b="1" dirty="0">
                <a:effectLst/>
              </a:rPr>
              <a:t>Real time </a:t>
            </a:r>
            <a:r>
              <a:rPr lang="en-GB" dirty="0"/>
              <a:t>i</a:t>
            </a:r>
            <a:r>
              <a:rPr lang="en-GB" b="1" dirty="0">
                <a:effectLst/>
              </a:rPr>
              <a:t>nference</a:t>
            </a:r>
            <a:endParaRPr lang="en-GR" dirty="0"/>
          </a:p>
        </p:txBody>
      </p:sp>
      <p:pic>
        <p:nvPicPr>
          <p:cNvPr id="8" name="Content Placeholder 7" descr="A person taking a selfie&#10;&#10;Description automatically generated">
            <a:extLst>
              <a:ext uri="{FF2B5EF4-FFF2-40B4-BE49-F238E27FC236}">
                <a16:creationId xmlns:a16="http://schemas.microsoft.com/office/drawing/2014/main" id="{5B4DC731-72D5-BE24-FA8A-B1B03F386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025" y="1124584"/>
            <a:ext cx="7024688" cy="414369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7BE09-EFCF-0384-30EA-047D394564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1001475" y="1517536"/>
            <a:ext cx="280112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9D10FB2-1712-417E-8236-C4017D35AE56}" type="datetime1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6/26/23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4A7EA-4AB6-2B59-0136-A152C8390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118764" y="4237870"/>
            <a:ext cx="334405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1264485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12F491-9DFA-498A-E12D-D40679F28CED}"/>
              </a:ext>
            </a:extLst>
          </p:cNvPr>
          <p:cNvSpPr/>
          <p:nvPr/>
        </p:nvSpPr>
        <p:spPr>
          <a:xfrm>
            <a:off x="7824651" y="0"/>
            <a:ext cx="4367349" cy="6858000"/>
          </a:xfrm>
          <a:prstGeom prst="rect">
            <a:avLst/>
          </a:prstGeom>
          <a:solidFill>
            <a:srgbClr val="6659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198AF-24E8-E21B-C2C0-20D232076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8748" y="299537"/>
            <a:ext cx="3239480" cy="5792922"/>
          </a:xfrm>
        </p:spPr>
        <p:txBody>
          <a:bodyPr/>
          <a:lstStyle/>
          <a:p>
            <a:r>
              <a:rPr lang="en-GB" b="1" dirty="0">
                <a:effectLst/>
              </a:rPr>
              <a:t>Real time </a:t>
            </a:r>
            <a:r>
              <a:rPr lang="en-GB" dirty="0"/>
              <a:t>i</a:t>
            </a:r>
            <a:r>
              <a:rPr lang="en-GB" b="1" dirty="0">
                <a:effectLst/>
              </a:rPr>
              <a:t>nference</a:t>
            </a:r>
            <a:endParaRPr lang="en-GR" dirty="0"/>
          </a:p>
        </p:txBody>
      </p:sp>
      <p:pic>
        <p:nvPicPr>
          <p:cNvPr id="8" name="Content Placeholder 7" descr="A person taking a selfie&#10;&#10;Description automatically generated">
            <a:extLst>
              <a:ext uri="{FF2B5EF4-FFF2-40B4-BE49-F238E27FC236}">
                <a16:creationId xmlns:a16="http://schemas.microsoft.com/office/drawing/2014/main" id="{56E27CF4-BB97-EB06-30E9-E802D5E6C6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025" y="1119120"/>
            <a:ext cx="7024688" cy="415462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7BE09-EFCF-0384-30EA-047D394564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1001475" y="1517536"/>
            <a:ext cx="280112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9D10FB2-1712-417E-8236-C4017D35AE56}" type="datetime1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6/26/23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4A7EA-4AB6-2B59-0136-A152C8390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118764" y="4237870"/>
            <a:ext cx="334405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1709965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12F491-9DFA-498A-E12D-D40679F28CED}"/>
              </a:ext>
            </a:extLst>
          </p:cNvPr>
          <p:cNvSpPr/>
          <p:nvPr/>
        </p:nvSpPr>
        <p:spPr>
          <a:xfrm>
            <a:off x="7824651" y="0"/>
            <a:ext cx="4367349" cy="6858000"/>
          </a:xfrm>
          <a:prstGeom prst="rect">
            <a:avLst/>
          </a:prstGeom>
          <a:solidFill>
            <a:srgbClr val="6659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198AF-24E8-E21B-C2C0-20D232076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8748" y="299537"/>
            <a:ext cx="3239480" cy="5792922"/>
          </a:xfrm>
        </p:spPr>
        <p:txBody>
          <a:bodyPr/>
          <a:lstStyle/>
          <a:p>
            <a:r>
              <a:rPr lang="en-GB" b="1" dirty="0">
                <a:effectLst/>
              </a:rPr>
              <a:t>Real time </a:t>
            </a:r>
            <a:r>
              <a:rPr lang="en-GB" dirty="0"/>
              <a:t>i</a:t>
            </a:r>
            <a:r>
              <a:rPr lang="en-GB" b="1" dirty="0">
                <a:effectLst/>
              </a:rPr>
              <a:t>nference</a:t>
            </a:r>
            <a:endParaRPr lang="en-GR" dirty="0"/>
          </a:p>
        </p:txBody>
      </p:sp>
      <p:pic>
        <p:nvPicPr>
          <p:cNvPr id="8" name="Content Placeholder 7" descr="A person holding a cell phone&#10;&#10;Description automatically generated with low confidence">
            <a:extLst>
              <a:ext uri="{FF2B5EF4-FFF2-40B4-BE49-F238E27FC236}">
                <a16:creationId xmlns:a16="http://schemas.microsoft.com/office/drawing/2014/main" id="{B0976259-6F97-4497-9274-621F412B1C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025" y="1124955"/>
            <a:ext cx="7024688" cy="414295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7BE09-EFCF-0384-30EA-047D394564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1001475" y="1517536"/>
            <a:ext cx="280112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9D10FB2-1712-417E-8236-C4017D35AE56}" type="datetime1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6/26/23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4A7EA-4AB6-2B59-0136-A152C8390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118764" y="4237870"/>
            <a:ext cx="334405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2870733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12F491-9DFA-498A-E12D-D40679F28CED}"/>
              </a:ext>
            </a:extLst>
          </p:cNvPr>
          <p:cNvSpPr/>
          <p:nvPr/>
        </p:nvSpPr>
        <p:spPr>
          <a:xfrm>
            <a:off x="7824651" y="0"/>
            <a:ext cx="4367349" cy="6858000"/>
          </a:xfrm>
          <a:prstGeom prst="rect">
            <a:avLst/>
          </a:prstGeom>
          <a:solidFill>
            <a:srgbClr val="6659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198AF-24E8-E21B-C2C0-20D232076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8748" y="299537"/>
            <a:ext cx="3239480" cy="5792922"/>
          </a:xfrm>
        </p:spPr>
        <p:txBody>
          <a:bodyPr/>
          <a:lstStyle/>
          <a:p>
            <a:r>
              <a:rPr lang="en-GB" b="1" dirty="0">
                <a:effectLst/>
              </a:rPr>
              <a:t>Real time </a:t>
            </a:r>
            <a:r>
              <a:rPr lang="en-GB" dirty="0"/>
              <a:t>i</a:t>
            </a:r>
            <a:r>
              <a:rPr lang="en-GB" b="1" dirty="0">
                <a:effectLst/>
              </a:rPr>
              <a:t>nference</a:t>
            </a:r>
            <a:endParaRPr lang="en-GR" dirty="0"/>
          </a:p>
        </p:txBody>
      </p:sp>
      <p:pic>
        <p:nvPicPr>
          <p:cNvPr id="8" name="Content Placeholder 7" descr="A person holding a notepad&#10;&#10;Description automatically generated with medium confidence">
            <a:extLst>
              <a:ext uri="{FF2B5EF4-FFF2-40B4-BE49-F238E27FC236}">
                <a16:creationId xmlns:a16="http://schemas.microsoft.com/office/drawing/2014/main" id="{496CF02E-0310-8312-0792-66B8B8A26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025" y="1124955"/>
            <a:ext cx="7024688" cy="414295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7BE09-EFCF-0384-30EA-047D394564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1001475" y="1517536"/>
            <a:ext cx="280112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9D10FB2-1712-417E-8236-C4017D35AE56}" type="datetime1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6/26/23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4A7EA-4AB6-2B59-0136-A152C8390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118764" y="4237870"/>
            <a:ext cx="334405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2640864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12F491-9DFA-498A-E12D-D40679F28CED}"/>
              </a:ext>
            </a:extLst>
          </p:cNvPr>
          <p:cNvSpPr/>
          <p:nvPr/>
        </p:nvSpPr>
        <p:spPr>
          <a:xfrm>
            <a:off x="7824651" y="0"/>
            <a:ext cx="4367349" cy="6858000"/>
          </a:xfrm>
          <a:prstGeom prst="rect">
            <a:avLst/>
          </a:prstGeom>
          <a:solidFill>
            <a:srgbClr val="6659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198AF-24E8-E21B-C2C0-20D232076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8748" y="299537"/>
            <a:ext cx="3239480" cy="5792922"/>
          </a:xfrm>
        </p:spPr>
        <p:txBody>
          <a:bodyPr/>
          <a:lstStyle/>
          <a:p>
            <a:r>
              <a:rPr lang="en-GB" b="1" dirty="0">
                <a:effectLst/>
              </a:rPr>
              <a:t>Difficulties &amp; obstacles</a:t>
            </a:r>
            <a:endParaRPr lang="en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1E36F-DAB2-8B7D-9174-C15C18AFD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650" y="299538"/>
            <a:ext cx="7024354" cy="5792921"/>
          </a:xfrm>
        </p:spPr>
        <p:txBody>
          <a:bodyPr anchor="ctr">
            <a:normAutofit/>
          </a:bodyPr>
          <a:lstStyle/>
          <a:p>
            <a:r>
              <a:rPr lang="en-GB" b="1" u="none" strike="noStrike" dirty="0">
                <a:effectLst/>
                <a:latin typeface="Avenir Next LT Pro" panose="020B0504020202020204" pitchFamily="34" charset="77"/>
              </a:rPr>
              <a:t>Data Quality and Diversity: </a:t>
            </a:r>
            <a:r>
              <a:rPr lang="en-GB" dirty="0">
                <a:latin typeface="Avenir Next LT Pro" panose="020B0504020202020204" pitchFamily="34" charset="77"/>
              </a:rPr>
              <a:t>Q</a:t>
            </a:r>
            <a:r>
              <a:rPr lang="en-GB" u="none" strike="noStrike" dirty="0">
                <a:effectLst/>
                <a:latin typeface="Avenir Next LT Pro" panose="020B0504020202020204" pitchFamily="34" charset="77"/>
              </a:rPr>
              <a:t>uality and diversity of the data to avoid bias in the model.</a:t>
            </a:r>
          </a:p>
          <a:p>
            <a:r>
              <a:rPr lang="en-GB" b="1" u="none" strike="noStrike" dirty="0">
                <a:effectLst/>
                <a:latin typeface="Avenir Next LT Pro" panose="020B0504020202020204" pitchFamily="34" charset="77"/>
              </a:rPr>
              <a:t>Hyperparameter Tuning: </a:t>
            </a:r>
            <a:r>
              <a:rPr lang="en-GB" u="none" strike="noStrike" dirty="0">
                <a:effectLst/>
                <a:latin typeface="Avenir Next LT Pro" panose="020B0504020202020204" pitchFamily="34" charset="77"/>
              </a:rPr>
              <a:t>Choosing the right set of hyperparameters for the model was a trial-and-error process.</a:t>
            </a:r>
          </a:p>
          <a:p>
            <a:r>
              <a:rPr lang="en-GB" b="1" u="none" strike="noStrike" dirty="0">
                <a:effectLst/>
                <a:latin typeface="Avenir Next LT Pro" panose="020B0504020202020204" pitchFamily="34" charset="77"/>
              </a:rPr>
              <a:t>Real-Time Performance: </a:t>
            </a:r>
            <a:r>
              <a:rPr lang="en-GB" u="none" strike="noStrike" dirty="0">
                <a:effectLst/>
                <a:latin typeface="Avenir Next LT Pro" panose="020B0504020202020204" pitchFamily="34" charset="77"/>
              </a:rPr>
              <a:t>Optimizing the model for real-time inference required efficient image processing and model prediction techniques to maintain a smooth and responsive user experience.</a:t>
            </a:r>
          </a:p>
          <a:p>
            <a:r>
              <a:rPr lang="en-GB" b="1" u="none" strike="noStrike" dirty="0">
                <a:effectLst/>
                <a:latin typeface="Avenir Next LT Pro" panose="020B0504020202020204" pitchFamily="34" charset="77"/>
              </a:rPr>
              <a:t>Model Interpretability: </a:t>
            </a:r>
            <a:r>
              <a:rPr lang="en-GB" u="none" strike="noStrike" dirty="0">
                <a:effectLst/>
                <a:latin typeface="Avenir Next LT Pro" panose="020B0504020202020204" pitchFamily="34" charset="77"/>
              </a:rPr>
              <a:t>Understanding why the model made certain predictions was nontrivial. </a:t>
            </a:r>
            <a:r>
              <a:rPr lang="en-GB" dirty="0">
                <a:latin typeface="Avenir Next LT Pro" panose="020B0504020202020204" pitchFamily="34" charset="77"/>
              </a:rPr>
              <a:t>U</a:t>
            </a:r>
            <a:r>
              <a:rPr lang="en-GB" u="none" strike="noStrike" dirty="0">
                <a:effectLst/>
                <a:latin typeface="Avenir Next LT Pro" panose="020B0504020202020204" pitchFamily="34" charset="77"/>
              </a:rPr>
              <a:t>nderstanding individual mistakes was more complex.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7BE09-EFCF-0384-30EA-047D394564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1001475" y="1517536"/>
            <a:ext cx="280112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9D10FB2-1712-417E-8236-C4017D35AE56}" type="datetime1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6/26/23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4A7EA-4AB6-2B59-0136-A152C8390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118764" y="4237870"/>
            <a:ext cx="334405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1844538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12F491-9DFA-498A-E12D-D40679F28CED}"/>
              </a:ext>
            </a:extLst>
          </p:cNvPr>
          <p:cNvSpPr/>
          <p:nvPr/>
        </p:nvSpPr>
        <p:spPr>
          <a:xfrm>
            <a:off x="7824651" y="0"/>
            <a:ext cx="4367349" cy="6858000"/>
          </a:xfrm>
          <a:prstGeom prst="rect">
            <a:avLst/>
          </a:prstGeom>
          <a:solidFill>
            <a:srgbClr val="6659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198AF-24E8-E21B-C2C0-20D232076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8748" y="299537"/>
            <a:ext cx="3239479" cy="5792922"/>
          </a:xfrm>
        </p:spPr>
        <p:txBody>
          <a:bodyPr/>
          <a:lstStyle/>
          <a:p>
            <a:r>
              <a:rPr lang="en-GR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1E36F-DAB2-8B7D-9174-C15C18AFD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650" y="299538"/>
            <a:ext cx="7024354" cy="5792921"/>
          </a:xfrm>
        </p:spPr>
        <p:txBody>
          <a:bodyPr anchor="ctr">
            <a:normAutofit/>
          </a:bodyPr>
          <a:lstStyle/>
          <a:p>
            <a:r>
              <a:rPr lang="en-GB" b="1" i="0" u="none" strike="noStrike" dirty="0">
                <a:effectLst/>
                <a:latin typeface="+mj-lt"/>
              </a:rPr>
              <a:t>Introduction</a:t>
            </a:r>
          </a:p>
          <a:p>
            <a:r>
              <a:rPr lang="en-GB" b="1" dirty="0">
                <a:effectLst/>
                <a:latin typeface="+mj-lt"/>
              </a:rPr>
              <a:t>Data Collection and Preparation</a:t>
            </a:r>
            <a:endParaRPr lang="en-GB" dirty="0">
              <a:effectLst/>
              <a:latin typeface="+mj-lt"/>
            </a:endParaRPr>
          </a:p>
          <a:p>
            <a:r>
              <a:rPr lang="en-GB" b="1" dirty="0">
                <a:effectLst/>
                <a:latin typeface="+mj-lt"/>
              </a:rPr>
              <a:t>Model Architecture</a:t>
            </a:r>
            <a:endParaRPr lang="en-GB" dirty="0">
              <a:effectLst/>
              <a:latin typeface="+mj-lt"/>
            </a:endParaRPr>
          </a:p>
          <a:p>
            <a:r>
              <a:rPr lang="en-GB" b="1" dirty="0">
                <a:effectLst/>
                <a:latin typeface="+mj-lt"/>
              </a:rPr>
              <a:t>Training &amp; Evaluation</a:t>
            </a:r>
            <a:endParaRPr lang="en-GB" dirty="0">
              <a:effectLst/>
              <a:latin typeface="+mj-lt"/>
            </a:endParaRPr>
          </a:p>
          <a:p>
            <a:r>
              <a:rPr lang="en-GB" b="1" dirty="0">
                <a:effectLst/>
                <a:latin typeface="+mj-lt"/>
              </a:rPr>
              <a:t>Real-Time Inference</a:t>
            </a:r>
          </a:p>
          <a:p>
            <a:r>
              <a:rPr lang="en-GB" b="1" dirty="0">
                <a:latin typeface="+mj-lt"/>
              </a:rPr>
              <a:t>Difficulties &amp; Obstacles</a:t>
            </a:r>
            <a:endParaRPr lang="en-GB" b="1" dirty="0">
              <a:effectLst/>
              <a:latin typeface="+mj-lt"/>
            </a:endParaRPr>
          </a:p>
          <a:p>
            <a:r>
              <a:rPr lang="en-GB" b="1" dirty="0">
                <a:effectLst/>
                <a:latin typeface="+mj-lt"/>
              </a:rPr>
              <a:t>Conclusions and Future Work</a:t>
            </a:r>
            <a:endParaRPr lang="en-GB" dirty="0">
              <a:effectLst/>
              <a:latin typeface="+mj-lt"/>
            </a:endParaRPr>
          </a:p>
          <a:p>
            <a:r>
              <a:rPr lang="en-GB" b="1" dirty="0">
                <a:effectLst/>
                <a:latin typeface="+mj-lt"/>
              </a:rPr>
              <a:t>Questions and Discussions</a:t>
            </a:r>
            <a:br>
              <a:rPr lang="en-GB" dirty="0">
                <a:effectLst/>
              </a:rPr>
            </a:br>
            <a:endParaRPr lang="en-GB" dirty="0">
              <a:effectLst/>
            </a:endParaRPr>
          </a:p>
          <a:p>
            <a:endParaRPr lang="en-G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7BE09-EFCF-0384-30EA-047D394564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1001475" y="1517536"/>
            <a:ext cx="280112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9D10FB2-1712-417E-8236-C4017D35AE56}" type="datetime1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6/26/23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4A7EA-4AB6-2B59-0136-A152C8390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118764" y="4237870"/>
            <a:ext cx="334405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677867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12F491-9DFA-498A-E12D-D40679F28CED}"/>
              </a:ext>
            </a:extLst>
          </p:cNvPr>
          <p:cNvSpPr/>
          <p:nvPr/>
        </p:nvSpPr>
        <p:spPr>
          <a:xfrm>
            <a:off x="7824651" y="0"/>
            <a:ext cx="4367349" cy="6858000"/>
          </a:xfrm>
          <a:prstGeom prst="rect">
            <a:avLst/>
          </a:prstGeom>
          <a:solidFill>
            <a:srgbClr val="6659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198AF-24E8-E21B-C2C0-20D232076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8748" y="299537"/>
            <a:ext cx="3239480" cy="5792922"/>
          </a:xfrm>
        </p:spPr>
        <p:txBody>
          <a:bodyPr/>
          <a:lstStyle/>
          <a:p>
            <a:r>
              <a:rPr lang="en-GB" b="1" dirty="0">
                <a:effectLst/>
              </a:rPr>
              <a:t>Difficulties &amp; obstacles</a:t>
            </a:r>
            <a:endParaRPr lang="en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1E36F-DAB2-8B7D-9174-C15C18AFD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650" y="299538"/>
            <a:ext cx="7024354" cy="5792921"/>
          </a:xfrm>
        </p:spPr>
        <p:txBody>
          <a:bodyPr anchor="ctr">
            <a:normAutofit/>
          </a:bodyPr>
          <a:lstStyle/>
          <a:p>
            <a:r>
              <a:rPr lang="en-GB" b="1" u="none" strike="noStrike" dirty="0">
                <a:effectLst/>
                <a:latin typeface="Avenir Next LT Pro" panose="020B0504020202020204" pitchFamily="34" charset="77"/>
              </a:rPr>
              <a:t>Hardware Performance</a:t>
            </a:r>
            <a:r>
              <a:rPr lang="en-GB" u="none" strike="noStrike" dirty="0">
                <a:effectLst/>
                <a:latin typeface="Avenir Next LT Pro" panose="020B0504020202020204" pitchFamily="34" charset="77"/>
              </a:rPr>
              <a:t>: Though a capable machine was used, one can identify how time consuming is the training process even on a small dataset of static data.</a:t>
            </a:r>
          </a:p>
          <a:p>
            <a:r>
              <a:rPr lang="en-GB" b="1" u="none" strike="noStrike" dirty="0">
                <a:effectLst/>
                <a:latin typeface="Avenir Next LT Pro" panose="020B0504020202020204" pitchFamily="34" charset="77"/>
              </a:rPr>
              <a:t>Hardware Compatibility: </a:t>
            </a:r>
            <a:r>
              <a:rPr lang="en-GB" u="none" strike="noStrike" dirty="0">
                <a:effectLst/>
                <a:latin typeface="Avenir Next LT Pro" panose="020B0504020202020204" pitchFamily="34" charset="77"/>
              </a:rPr>
              <a:t>Using new M2 silicon was an issue as PyTorch has still some flaws regarding “arm64” kernel architectures.</a:t>
            </a:r>
          </a:p>
          <a:p>
            <a:r>
              <a:rPr lang="en-GB" b="1" u="none" strike="noStrike" dirty="0">
                <a:effectLst/>
                <a:latin typeface="Avenir Next LT Pro" panose="020B0504020202020204" pitchFamily="34" charset="77"/>
              </a:rPr>
              <a:t>Testing:</a:t>
            </a:r>
            <a:r>
              <a:rPr lang="en-GB" u="none" strike="noStrike" dirty="0">
                <a:effectLst/>
                <a:latin typeface="Avenir Next LT Pro" panose="020B0504020202020204" pitchFamily="34" charset="77"/>
              </a:rPr>
              <a:t> To test the functionality of the application it was necessary to search for a matching dataset in addition to the one produced by the camera feature.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7BE09-EFCF-0384-30EA-047D394564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1001475" y="1517536"/>
            <a:ext cx="280112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9D10FB2-1712-417E-8236-C4017D35AE56}" type="datetime1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6/26/23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4A7EA-4AB6-2B59-0136-A152C8390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118764" y="4237870"/>
            <a:ext cx="334405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102688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12F491-9DFA-498A-E12D-D40679F28CED}"/>
              </a:ext>
            </a:extLst>
          </p:cNvPr>
          <p:cNvSpPr/>
          <p:nvPr/>
        </p:nvSpPr>
        <p:spPr>
          <a:xfrm>
            <a:off x="7824651" y="0"/>
            <a:ext cx="4367349" cy="6858000"/>
          </a:xfrm>
          <a:prstGeom prst="rect">
            <a:avLst/>
          </a:prstGeom>
          <a:solidFill>
            <a:srgbClr val="6659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198AF-24E8-E21B-C2C0-20D232076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8748" y="299537"/>
            <a:ext cx="3239480" cy="5792922"/>
          </a:xfrm>
        </p:spPr>
        <p:txBody>
          <a:bodyPr/>
          <a:lstStyle/>
          <a:p>
            <a:r>
              <a:rPr lang="en-GB" b="1" dirty="0">
                <a:effectLst/>
              </a:rPr>
              <a:t>Conclusion &amp; </a:t>
            </a:r>
            <a:r>
              <a:rPr lang="en-GB" dirty="0"/>
              <a:t>f</a:t>
            </a:r>
            <a:r>
              <a:rPr lang="en-GB" b="1" dirty="0">
                <a:effectLst/>
              </a:rPr>
              <a:t>uture work</a:t>
            </a:r>
            <a:endParaRPr lang="en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1E36F-DAB2-8B7D-9174-C15C18AFD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650" y="299538"/>
            <a:ext cx="7024354" cy="5792921"/>
          </a:xfrm>
        </p:spPr>
        <p:txBody>
          <a:bodyPr anchor="ctr"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GB" b="0" i="0" u="none" strike="noStrike" dirty="0">
                <a:effectLst/>
                <a:latin typeface="Avenir Next LT Pro" panose="020B0504020202020204" pitchFamily="34" charset="77"/>
              </a:rPr>
              <a:t>Design and implementation of CNN architecture.</a:t>
            </a:r>
          </a:p>
          <a:p>
            <a:pPr algn="l">
              <a:buFont typeface="+mj-lt"/>
              <a:buAutoNum type="arabicPeriod"/>
            </a:pPr>
            <a:r>
              <a:rPr lang="en-GB" b="0" i="0" u="none" strike="noStrike" dirty="0">
                <a:effectLst/>
                <a:latin typeface="Avenir Next LT Pro" panose="020B0504020202020204" pitchFamily="34" charset="77"/>
              </a:rPr>
              <a:t>Training and evaluating the model using our custom dataset.</a:t>
            </a:r>
          </a:p>
          <a:p>
            <a:pPr algn="l">
              <a:buFont typeface="+mj-lt"/>
              <a:buAutoNum type="arabicPeriod"/>
            </a:pPr>
            <a:r>
              <a:rPr lang="en-GB" b="0" i="0" u="none" strike="noStrike" dirty="0">
                <a:effectLst/>
                <a:latin typeface="Avenir Next LT Pro" panose="020B0504020202020204" pitchFamily="34" charset="77"/>
              </a:rPr>
              <a:t>Real-time face recognition capabilities.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7BE09-EFCF-0384-30EA-047D394564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1001475" y="1517536"/>
            <a:ext cx="280112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9D10FB2-1712-417E-8236-C4017D35AE56}" type="datetime1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6/26/23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4A7EA-4AB6-2B59-0136-A152C8390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118764" y="4237870"/>
            <a:ext cx="334405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4110218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12F491-9DFA-498A-E12D-D40679F28CED}"/>
              </a:ext>
            </a:extLst>
          </p:cNvPr>
          <p:cNvSpPr/>
          <p:nvPr/>
        </p:nvSpPr>
        <p:spPr>
          <a:xfrm>
            <a:off x="7824651" y="0"/>
            <a:ext cx="4367349" cy="6858000"/>
          </a:xfrm>
          <a:prstGeom prst="rect">
            <a:avLst/>
          </a:prstGeom>
          <a:solidFill>
            <a:srgbClr val="6659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198AF-24E8-E21B-C2C0-20D232076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8748" y="299537"/>
            <a:ext cx="3239480" cy="5792922"/>
          </a:xfrm>
        </p:spPr>
        <p:txBody>
          <a:bodyPr/>
          <a:lstStyle/>
          <a:p>
            <a:r>
              <a:rPr lang="en-GB" b="1" dirty="0">
                <a:effectLst/>
              </a:rPr>
              <a:t>Conclusion &amp; </a:t>
            </a:r>
            <a:r>
              <a:rPr lang="en-GB" dirty="0"/>
              <a:t>f</a:t>
            </a:r>
            <a:r>
              <a:rPr lang="en-GB" b="1" dirty="0">
                <a:effectLst/>
              </a:rPr>
              <a:t>uture work</a:t>
            </a:r>
            <a:endParaRPr lang="en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1E36F-DAB2-8B7D-9174-C15C18AFD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650" y="299538"/>
            <a:ext cx="7024354" cy="5792921"/>
          </a:xfrm>
        </p:spPr>
        <p:txBody>
          <a:bodyPr anchor="ctr"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GB" b="1" i="0" u="none" strike="noStrike" dirty="0">
                <a:effectLst/>
                <a:latin typeface="Avenir Next LT Pro" panose="020B0504020202020204" pitchFamily="34" charset="77"/>
              </a:rPr>
              <a:t>Improve Data Diversity</a:t>
            </a:r>
            <a:r>
              <a:rPr lang="en-GB" b="0" i="0" u="none" strike="noStrike" dirty="0">
                <a:effectLst/>
                <a:latin typeface="Avenir Next LT Pro" panose="020B0504020202020204" pitchFamily="34" charset="77"/>
              </a:rPr>
              <a:t>: Aim to enrich the dataset by including more diverse face images to improve the model's ability to recognize a wider range of faces.</a:t>
            </a:r>
          </a:p>
          <a:p>
            <a:pPr algn="l">
              <a:buFont typeface="+mj-lt"/>
              <a:buAutoNum type="arabicPeriod"/>
            </a:pPr>
            <a:r>
              <a:rPr lang="en-GB" b="1" i="0" u="none" strike="noStrike" dirty="0">
                <a:effectLst/>
                <a:latin typeface="Avenir Next LT Pro" panose="020B0504020202020204" pitchFamily="34" charset="77"/>
              </a:rPr>
              <a:t>Model Optimization</a:t>
            </a:r>
            <a:r>
              <a:rPr lang="en-GB" b="0" i="0" u="none" strike="noStrike" dirty="0">
                <a:effectLst/>
                <a:latin typeface="Avenir Next LT Pro" panose="020B0504020202020204" pitchFamily="34" charset="77"/>
              </a:rPr>
              <a:t>: Fine-tune the model further to improve its accuracy, precision, etc.</a:t>
            </a:r>
          </a:p>
          <a:p>
            <a:pPr>
              <a:buFont typeface="+mj-lt"/>
              <a:buAutoNum type="arabicPeriod"/>
            </a:pPr>
            <a:r>
              <a:rPr lang="en-GB" b="1" dirty="0">
                <a:latin typeface="Avenir Next LT Pro" panose="020B0504020202020204" pitchFamily="34" charset="77"/>
              </a:rPr>
              <a:t>Enhanced Robustness: </a:t>
            </a:r>
            <a:r>
              <a:rPr lang="en-GB" dirty="0">
                <a:latin typeface="Avenir Next LT Pro" panose="020B0504020202020204" pitchFamily="34" charset="77"/>
              </a:rPr>
              <a:t>Improve the robustness of the system to handle a wider variety of real-world scenarios such as different lighting conditions, orientations or identify expressions, emotions etc.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7BE09-EFCF-0384-30EA-047D394564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1001475" y="1517536"/>
            <a:ext cx="280112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9D10FB2-1712-417E-8236-C4017D35AE56}" type="datetime1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6/26/23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4A7EA-4AB6-2B59-0136-A152C8390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118764" y="4237870"/>
            <a:ext cx="334405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1595369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12F491-9DFA-498A-E12D-D40679F28CED}"/>
              </a:ext>
            </a:extLst>
          </p:cNvPr>
          <p:cNvSpPr/>
          <p:nvPr/>
        </p:nvSpPr>
        <p:spPr>
          <a:xfrm>
            <a:off x="7824651" y="0"/>
            <a:ext cx="4367349" cy="6858000"/>
          </a:xfrm>
          <a:prstGeom prst="rect">
            <a:avLst/>
          </a:prstGeom>
          <a:solidFill>
            <a:srgbClr val="6659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198AF-24E8-E21B-C2C0-20D232076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8748" y="299537"/>
            <a:ext cx="3239480" cy="5792922"/>
          </a:xfrm>
        </p:spPr>
        <p:txBody>
          <a:bodyPr/>
          <a:lstStyle/>
          <a:p>
            <a:r>
              <a:rPr lang="en-GB" b="1" dirty="0">
                <a:effectLst/>
              </a:rPr>
              <a:t>Questions &amp; </a:t>
            </a:r>
            <a:r>
              <a:rPr lang="en-GB" dirty="0"/>
              <a:t>discussion</a:t>
            </a:r>
            <a:endParaRPr lang="en-GR" dirty="0"/>
          </a:p>
        </p:txBody>
      </p:sp>
      <p:pic>
        <p:nvPicPr>
          <p:cNvPr id="8" name="Content Placeholder 7" descr="A dog with its tongue out&#10;&#10;Description automatically generated with low confidence">
            <a:extLst>
              <a:ext uri="{FF2B5EF4-FFF2-40B4-BE49-F238E27FC236}">
                <a16:creationId xmlns:a16="http://schemas.microsoft.com/office/drawing/2014/main" id="{F6279B8B-BFE4-E3D8-D4AB-3F6956921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3088" y="142557"/>
            <a:ext cx="4936082" cy="657288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7BE09-EFCF-0384-30EA-047D394564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1001475" y="1517536"/>
            <a:ext cx="280112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9D10FB2-1712-417E-8236-C4017D35AE56}" type="datetime1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6/26/23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4A7EA-4AB6-2B59-0136-A152C8390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118764" y="4237870"/>
            <a:ext cx="334405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58B463AE-BEF4-E3D9-E531-F679AB234796}"/>
              </a:ext>
            </a:extLst>
          </p:cNvPr>
          <p:cNvSpPr/>
          <p:nvPr/>
        </p:nvSpPr>
        <p:spPr>
          <a:xfrm>
            <a:off x="3148149" y="483325"/>
            <a:ext cx="2821577" cy="1214845"/>
          </a:xfrm>
          <a:prstGeom prst="wedgeRoundRectCallout">
            <a:avLst>
              <a:gd name="adj1" fmla="val -36574"/>
              <a:gd name="adj2" fmla="val 67876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R" dirty="0">
                <a:latin typeface="Avenir Next LT Pro" panose="020B0504020202020204" pitchFamily="34" charset="77"/>
              </a:rPr>
              <a:t>Please be gentle…!</a:t>
            </a:r>
          </a:p>
        </p:txBody>
      </p:sp>
    </p:spTree>
    <p:extLst>
      <p:ext uri="{BB962C8B-B14F-4D97-AF65-F5344CB8AC3E}">
        <p14:creationId xmlns:p14="http://schemas.microsoft.com/office/powerpoint/2010/main" val="2172079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wearing a garment&#10;&#10;Description automatically generated with low confidence">
            <a:extLst>
              <a:ext uri="{FF2B5EF4-FFF2-40B4-BE49-F238E27FC236}">
                <a16:creationId xmlns:a16="http://schemas.microsoft.com/office/drawing/2014/main" id="{DF071074-A61D-7D45-7889-D8EED39078A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noFill/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F5AEEEA-C760-4292-993F-DE87AED75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933" y="299537"/>
            <a:ext cx="6169891" cy="825616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Thank you!!!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08EC9005-5705-4BF3-9E28-A32B3886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8877" y="6319138"/>
            <a:ext cx="710647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8F23307-8124-4758-BAB0-3667EABA0B67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24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EC90F2-352C-FA32-E718-425C57A8E2AC}"/>
              </a:ext>
            </a:extLst>
          </p:cNvPr>
          <p:cNvSpPr txBox="1"/>
          <p:nvPr/>
        </p:nvSpPr>
        <p:spPr>
          <a:xfrm>
            <a:off x="9766336" y="6657945"/>
            <a:ext cx="2425664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R" sz="700">
                <a:solidFill>
                  <a:srgbClr val="FFFFFF"/>
                </a:solidFill>
                <a:hlinkClick r:id="rId3" tooltip="https://sefiks.com/2020/06/03/mastering-face-recognition-with-ensemble-learnin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R" sz="700">
                <a:solidFill>
                  <a:srgbClr val="FFFFFF"/>
                </a:solidFill>
              </a:rPr>
              <a:t> by Unknown Author is licensed under </a:t>
            </a:r>
            <a:r>
              <a:rPr lang="en-GR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GR" sz="700">
              <a:solidFill>
                <a:srgbClr val="FFFFFF"/>
              </a:solidFill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FD1FA63-41CA-2513-7A1D-AAA89C6E513E}"/>
              </a:ext>
            </a:extLst>
          </p:cNvPr>
          <p:cNvSpPr/>
          <p:nvPr/>
        </p:nvSpPr>
        <p:spPr>
          <a:xfrm>
            <a:off x="8726557" y="1828800"/>
            <a:ext cx="2773017" cy="1421296"/>
          </a:xfrm>
          <a:prstGeom prst="wedgeRoundRectCallout">
            <a:avLst>
              <a:gd name="adj1" fmla="val -83915"/>
              <a:gd name="adj2" fmla="val 10305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R" dirty="0">
                <a:latin typeface="+mj-lt"/>
              </a:rPr>
              <a:t>I am your</a:t>
            </a:r>
            <a:r>
              <a:rPr lang="en-GR" b="1" dirty="0">
                <a:latin typeface="+mj-lt"/>
              </a:rPr>
              <a:t> </a:t>
            </a:r>
            <a:r>
              <a:rPr lang="en-GR" b="1" i="1" dirty="0">
                <a:latin typeface="+mj-lt"/>
              </a:rPr>
              <a:t>FATHER</a:t>
            </a:r>
            <a:r>
              <a:rPr lang="en-GR" b="1" dirty="0">
                <a:latin typeface="+mj-lt"/>
              </a:rPr>
              <a:t>!!!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5AB408-C471-8020-D057-6C6C60134791}"/>
              </a:ext>
            </a:extLst>
          </p:cNvPr>
          <p:cNvSpPr/>
          <p:nvPr/>
        </p:nvSpPr>
        <p:spPr>
          <a:xfrm>
            <a:off x="5367130" y="712345"/>
            <a:ext cx="1590261" cy="3213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38E7A5-F819-0D2D-354D-46A244F83E1B}"/>
              </a:ext>
            </a:extLst>
          </p:cNvPr>
          <p:cNvSpPr txBox="1"/>
          <p:nvPr/>
        </p:nvSpPr>
        <p:spPr>
          <a:xfrm>
            <a:off x="4502425" y="642174"/>
            <a:ext cx="3319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2400" b="1" dirty="0">
                <a:solidFill>
                  <a:schemeClr val="bg1"/>
                </a:solidFill>
                <a:latin typeface="+mj-lt"/>
              </a:rPr>
              <a:t>Darth Learning</a:t>
            </a:r>
          </a:p>
        </p:txBody>
      </p:sp>
    </p:spTree>
    <p:extLst>
      <p:ext uri="{BB962C8B-B14F-4D97-AF65-F5344CB8AC3E}">
        <p14:creationId xmlns:p14="http://schemas.microsoft.com/office/powerpoint/2010/main" val="3733755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12F491-9DFA-498A-E12D-D40679F28CED}"/>
              </a:ext>
            </a:extLst>
          </p:cNvPr>
          <p:cNvSpPr/>
          <p:nvPr/>
        </p:nvSpPr>
        <p:spPr>
          <a:xfrm>
            <a:off x="7824651" y="0"/>
            <a:ext cx="4367349" cy="6858000"/>
          </a:xfrm>
          <a:prstGeom prst="rect">
            <a:avLst/>
          </a:prstGeom>
          <a:solidFill>
            <a:srgbClr val="6659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198AF-24E8-E21B-C2C0-20D232076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8748" y="299537"/>
            <a:ext cx="3239480" cy="5792922"/>
          </a:xfrm>
        </p:spPr>
        <p:txBody>
          <a:bodyPr/>
          <a:lstStyle/>
          <a:p>
            <a:r>
              <a:rPr lang="en-GR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1E36F-DAB2-8B7D-9174-C15C18AFD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650" y="299538"/>
            <a:ext cx="7024354" cy="5792921"/>
          </a:xfrm>
        </p:spPr>
        <p:txBody>
          <a:bodyPr anchor="ctr"/>
          <a:lstStyle/>
          <a:p>
            <a:r>
              <a:rPr lang="en-GB" u="none" strike="noStrike" dirty="0">
                <a:effectLst/>
                <a:latin typeface="Avenir Next LT Pro" panose="020B0504020202020204" pitchFamily="34" charset="77"/>
              </a:rPr>
              <a:t>Facial recognition AI application using Convolutional Neural Networks (CNNs).</a:t>
            </a:r>
          </a:p>
          <a:p>
            <a:r>
              <a:rPr lang="en-GB" u="none" strike="noStrike" dirty="0">
                <a:effectLst/>
                <a:latin typeface="Avenir Next LT Pro" panose="020B0504020202020204" pitchFamily="34" charset="77"/>
              </a:rPr>
              <a:t>Accurately recognize and classify faces in real-time. </a:t>
            </a:r>
          </a:p>
          <a:p>
            <a:r>
              <a:rPr lang="en-GB" dirty="0">
                <a:latin typeface="Avenir Next LT Pro" panose="020B0504020202020204" pitchFamily="34" charset="77"/>
              </a:rPr>
              <a:t>D</a:t>
            </a:r>
            <a:r>
              <a:rPr lang="en-GB" u="none" strike="noStrike" dirty="0">
                <a:effectLst/>
                <a:latin typeface="Avenir Next LT Pro" panose="020B0504020202020204" pitchFamily="34" charset="77"/>
              </a:rPr>
              <a:t>ata preparation from live camera feed, designing and training multiple CNN models, implementing real-time inference capabilities. </a:t>
            </a:r>
          </a:p>
          <a:p>
            <a:r>
              <a:rPr lang="en-GB" dirty="0">
                <a:latin typeface="Avenir Next LT Pro" panose="020B0504020202020204" pitchFamily="34" charset="77"/>
              </a:rPr>
              <a:t>S</a:t>
            </a:r>
            <a:r>
              <a:rPr lang="en-GB" u="none" strike="noStrike" dirty="0">
                <a:effectLst/>
                <a:latin typeface="Avenir Next LT Pro" panose="020B0504020202020204" pitchFamily="34" charset="77"/>
              </a:rPr>
              <a:t>uccess is measured by evaluation metrics such as accuracy, precision, recall, and F1 score. </a:t>
            </a:r>
          </a:p>
          <a:p>
            <a:r>
              <a:rPr lang="en-GB" u="none" strike="noStrike" dirty="0">
                <a:effectLst/>
                <a:latin typeface="Avenir Next LT Pro" panose="020B0504020202020204" pitchFamily="34" charset="77"/>
              </a:rPr>
              <a:t>Future work: refining the system, exploring its potential application.</a:t>
            </a:r>
            <a:endParaRPr lang="en-GR" dirty="0">
              <a:latin typeface="Avenir Next LT Pro" panose="020B0504020202020204" pitchFamily="34" charset="77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7BE09-EFCF-0384-30EA-047D394564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1001475" y="1517536"/>
            <a:ext cx="280112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9D10FB2-1712-417E-8236-C4017D35AE56}" type="datetime1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6/26/23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4A7EA-4AB6-2B59-0136-A152C8390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118764" y="4237870"/>
            <a:ext cx="334405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2807261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12F491-9DFA-498A-E12D-D40679F28CED}"/>
              </a:ext>
            </a:extLst>
          </p:cNvPr>
          <p:cNvSpPr/>
          <p:nvPr/>
        </p:nvSpPr>
        <p:spPr>
          <a:xfrm>
            <a:off x="7824651" y="0"/>
            <a:ext cx="4367349" cy="6858000"/>
          </a:xfrm>
          <a:prstGeom prst="rect">
            <a:avLst/>
          </a:prstGeom>
          <a:solidFill>
            <a:srgbClr val="6659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198AF-24E8-E21B-C2C0-20D232076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8748" y="299537"/>
            <a:ext cx="3239480" cy="5792922"/>
          </a:xfrm>
        </p:spPr>
        <p:txBody>
          <a:bodyPr/>
          <a:lstStyle/>
          <a:p>
            <a:r>
              <a:rPr lang="en-GR" dirty="0"/>
              <a:t>Data collection &amp;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1E36F-DAB2-8B7D-9174-C15C18AFD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650" y="299538"/>
            <a:ext cx="7024354" cy="5792921"/>
          </a:xfrm>
        </p:spPr>
        <p:txBody>
          <a:bodyPr anchor="ctr"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u="none" strike="noStrike" dirty="0">
                <a:effectLst/>
                <a:latin typeface="Avenir Next LT Pro" panose="020B0504020202020204" pitchFamily="34" charset="77"/>
              </a:rPr>
              <a:t>Dataset created by using the “add face” feature of the app.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u="none" strike="noStrike" dirty="0">
                <a:effectLst/>
                <a:latin typeface="Avenir Next LT Pro" panose="020B0504020202020204" pitchFamily="34" charset="77"/>
              </a:rPr>
              <a:t>Also contained parts of LFW (Labelled-Faces-In the Wild) dataset.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u="none" strike="noStrike" dirty="0">
                <a:effectLst/>
                <a:latin typeface="Avenir Next LT Pro" panose="020B0504020202020204" pitchFamily="34" charset="77"/>
              </a:rPr>
              <a:t>Combining datasets was a sufficient help to quickly dip into training process.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7BE09-EFCF-0384-30EA-047D394564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1001475" y="1517536"/>
            <a:ext cx="280112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9D10FB2-1712-417E-8236-C4017D35AE56}" type="datetime1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6/26/23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4A7EA-4AB6-2B59-0136-A152C8390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118764" y="4237870"/>
            <a:ext cx="334405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102019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12F491-9DFA-498A-E12D-D40679F28CED}"/>
              </a:ext>
            </a:extLst>
          </p:cNvPr>
          <p:cNvSpPr/>
          <p:nvPr/>
        </p:nvSpPr>
        <p:spPr>
          <a:xfrm>
            <a:off x="7824651" y="0"/>
            <a:ext cx="4367349" cy="6858000"/>
          </a:xfrm>
          <a:prstGeom prst="rect">
            <a:avLst/>
          </a:prstGeom>
          <a:solidFill>
            <a:srgbClr val="6659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198AF-24E8-E21B-C2C0-20D232076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8748" y="299537"/>
            <a:ext cx="3239480" cy="5792922"/>
          </a:xfrm>
        </p:spPr>
        <p:txBody>
          <a:bodyPr/>
          <a:lstStyle/>
          <a:p>
            <a:r>
              <a:rPr lang="en-GR" dirty="0"/>
              <a:t>Data collection &amp;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1E36F-DAB2-8B7D-9174-C15C18AFD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650" y="299538"/>
            <a:ext cx="7024354" cy="5792921"/>
          </a:xfrm>
        </p:spPr>
        <p:txBody>
          <a:bodyPr anchor="ctr"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u="none" strike="noStrike" dirty="0">
                <a:effectLst/>
                <a:latin typeface="Avenir Next LT Pro" panose="020B0504020202020204" pitchFamily="34" charset="77"/>
              </a:rPr>
              <a:t>To prepare our data for the CNN model, we applied several pre-processing steps.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77"/>
              </a:rPr>
              <a:t>Resized and normalised </a:t>
            </a:r>
            <a:r>
              <a:rPr lang="en-GB" u="none" strike="noStrike" dirty="0">
                <a:effectLst/>
                <a:latin typeface="Avenir Next LT Pro" panose="020B0504020202020204" pitchFamily="34" charset="77"/>
              </a:rPr>
              <a:t>the images to ensure more effective predictions. </a:t>
            </a:r>
            <a:endParaRPr lang="en-GB" dirty="0">
              <a:latin typeface="Avenir Next LT Pro" panose="020B0504020202020204" pitchFamily="34" charset="7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77"/>
              </a:rPr>
              <a:t>Increase diversity and volume of our training data, using data augmentation techniques. This helps the models to generalize better to new data.</a:t>
            </a:r>
          </a:p>
          <a:p>
            <a:r>
              <a:rPr lang="en-GB" dirty="0">
                <a:latin typeface="Avenir Next LT Pro" panose="020B0504020202020204" pitchFamily="34" charset="77"/>
              </a:rPr>
              <a:t> Random rotation, flipping, etc.</a:t>
            </a:r>
            <a:endParaRPr lang="en-GB" u="none" strike="noStrike" dirty="0">
              <a:effectLst/>
              <a:latin typeface="Avenir Next LT Pro" panose="020B0504020202020204" pitchFamily="34" charset="77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7BE09-EFCF-0384-30EA-047D394564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1001475" y="1517536"/>
            <a:ext cx="280112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9D10FB2-1712-417E-8236-C4017D35AE56}" type="datetime1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6/26/23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4A7EA-4AB6-2B59-0136-A152C8390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118764" y="4237870"/>
            <a:ext cx="334405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264876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12F491-9DFA-498A-E12D-D40679F28CED}"/>
              </a:ext>
            </a:extLst>
          </p:cNvPr>
          <p:cNvSpPr/>
          <p:nvPr/>
        </p:nvSpPr>
        <p:spPr>
          <a:xfrm>
            <a:off x="7824651" y="0"/>
            <a:ext cx="4367349" cy="6858000"/>
          </a:xfrm>
          <a:prstGeom prst="rect">
            <a:avLst/>
          </a:prstGeom>
          <a:solidFill>
            <a:srgbClr val="6659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198AF-24E8-E21B-C2C0-20D232076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8748" y="299537"/>
            <a:ext cx="3239480" cy="5792922"/>
          </a:xfrm>
        </p:spPr>
        <p:txBody>
          <a:bodyPr/>
          <a:lstStyle/>
          <a:p>
            <a:r>
              <a:rPr lang="en-GB" b="1" dirty="0">
                <a:effectLst/>
              </a:rPr>
              <a:t>Model architecture</a:t>
            </a:r>
            <a:endParaRPr lang="en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1E36F-DAB2-8B7D-9174-C15C18AFD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650" y="299538"/>
            <a:ext cx="7024354" cy="5792921"/>
          </a:xfrm>
        </p:spPr>
        <p:txBody>
          <a:bodyPr anchor="ctr"/>
          <a:lstStyle/>
          <a:p>
            <a:endParaRPr lang="en-GB" u="none" strike="noStrike" dirty="0">
              <a:effectLst/>
              <a:latin typeface="Avenir Next LT Pro" panose="020B0504020202020204" pitchFamily="34" charset="77"/>
            </a:endParaRPr>
          </a:p>
          <a:p>
            <a:pPr algn="l"/>
            <a:r>
              <a:rPr lang="en-GB" dirty="0">
                <a:latin typeface="Avenir Next LT Pro" panose="020B0504020202020204" pitchFamily="34" charset="77"/>
              </a:rPr>
              <a:t>D</a:t>
            </a:r>
            <a:r>
              <a:rPr lang="en-GB" u="none" strike="noStrike" dirty="0">
                <a:effectLst/>
                <a:latin typeface="Avenir Next LT Pro" panose="020B0504020202020204" pitchFamily="34" charset="77"/>
              </a:rPr>
              <a:t>esigned for adaptability and ease of use.</a:t>
            </a:r>
            <a:endParaRPr lang="en-GB" b="1" u="none" strike="noStrike" dirty="0">
              <a:effectLst/>
              <a:latin typeface="Avenir Next LT Pro" panose="020B0504020202020204" pitchFamily="34" charset="77"/>
            </a:endParaRPr>
          </a:p>
          <a:p>
            <a:r>
              <a:rPr lang="en-GB" b="1" u="none" strike="noStrike" dirty="0">
                <a:effectLst/>
                <a:latin typeface="Avenir Next LT Pro" panose="020B0504020202020204" pitchFamily="34" charset="77"/>
              </a:rPr>
              <a:t>Multi-Model Design: </a:t>
            </a:r>
            <a:r>
              <a:rPr lang="en-GB" u="none" strike="noStrike" dirty="0">
                <a:effectLst/>
                <a:latin typeface="Avenir Next LT Pro" panose="020B0504020202020204" pitchFamily="34" charset="77"/>
              </a:rPr>
              <a:t>Can handle multiple CNNs, enhancing flexibility and efficiency.</a:t>
            </a:r>
          </a:p>
          <a:p>
            <a:r>
              <a:rPr lang="en-GB" b="1" u="none" strike="noStrike" dirty="0">
                <a:effectLst/>
                <a:latin typeface="Avenir Next LT Pro" panose="020B0504020202020204" pitchFamily="34" charset="77"/>
              </a:rPr>
              <a:t>Flexible Parameterization: </a:t>
            </a:r>
            <a:r>
              <a:rPr lang="en-GB" u="none" strike="noStrike" dirty="0">
                <a:effectLst/>
                <a:latin typeface="Avenir Next LT Pro" panose="020B0504020202020204" pitchFamily="34" charset="77"/>
              </a:rPr>
              <a:t>By parametrizing the scripts, the app can be handled effectively to train, load or calculate metrics.</a:t>
            </a:r>
          </a:p>
          <a:p>
            <a:r>
              <a:rPr lang="en-GB" b="1" u="none" strike="noStrike" dirty="0">
                <a:effectLst/>
                <a:latin typeface="Avenir Next LT Pro" panose="020B0504020202020204" pitchFamily="34" charset="77"/>
              </a:rPr>
              <a:t>Easy Model Comparison: </a:t>
            </a:r>
            <a:r>
              <a:rPr lang="en-GB" u="none" strike="noStrike" dirty="0">
                <a:effectLst/>
                <a:latin typeface="Avenir Next LT Pro" panose="020B0504020202020204" pitchFamily="34" charset="77"/>
              </a:rPr>
              <a:t>This feature allows for easy testing, comparison, and deployment of different models.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7BE09-EFCF-0384-30EA-047D394564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1001475" y="1517536"/>
            <a:ext cx="280112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9D10FB2-1712-417E-8236-C4017D35AE56}" type="datetime1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6/26/23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4A7EA-4AB6-2B59-0136-A152C8390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118764" y="4237870"/>
            <a:ext cx="334405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1997972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12F491-9DFA-498A-E12D-D40679F28CED}"/>
              </a:ext>
            </a:extLst>
          </p:cNvPr>
          <p:cNvSpPr/>
          <p:nvPr/>
        </p:nvSpPr>
        <p:spPr>
          <a:xfrm>
            <a:off x="7824651" y="0"/>
            <a:ext cx="4367349" cy="6858000"/>
          </a:xfrm>
          <a:prstGeom prst="rect">
            <a:avLst/>
          </a:prstGeom>
          <a:solidFill>
            <a:srgbClr val="6659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198AF-24E8-E21B-C2C0-20D232076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8748" y="299537"/>
            <a:ext cx="3239480" cy="5792922"/>
          </a:xfrm>
        </p:spPr>
        <p:txBody>
          <a:bodyPr/>
          <a:lstStyle/>
          <a:p>
            <a:r>
              <a:rPr lang="en-GB" b="1" dirty="0">
                <a:effectLst/>
              </a:rPr>
              <a:t>Model 2</a:t>
            </a:r>
            <a:endParaRPr lang="en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1E36F-DAB2-8B7D-9174-C15C18AFD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650" y="299538"/>
            <a:ext cx="7024354" cy="5792921"/>
          </a:xfrm>
        </p:spPr>
        <p:txBody>
          <a:bodyPr anchor="ctr">
            <a:normAutofit/>
          </a:bodyPr>
          <a:lstStyle/>
          <a:p>
            <a:r>
              <a:rPr lang="en-GB" b="1" u="none" strike="noStrike" dirty="0">
                <a:effectLst/>
                <a:latin typeface="Avenir Next LT Pro" panose="020B0504020202020204" pitchFamily="34" charset="77"/>
              </a:rPr>
              <a:t>Design Philosophy: </a:t>
            </a:r>
            <a:r>
              <a:rPr lang="en-GB" u="none" strike="noStrike" dirty="0">
                <a:effectLst/>
                <a:latin typeface="Avenir Next LT Pro" panose="020B0504020202020204" pitchFamily="34" charset="77"/>
              </a:rPr>
              <a:t>Combination of CNN layers and FC Layers.</a:t>
            </a:r>
          </a:p>
          <a:p>
            <a:r>
              <a:rPr lang="en-GB" b="1" u="none" strike="noStrike" dirty="0">
                <a:effectLst/>
                <a:latin typeface="Avenir Next LT Pro" panose="020B0504020202020204" pitchFamily="34" charset="77"/>
              </a:rPr>
              <a:t>Layers Overview: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u="none" strike="noStrike" dirty="0">
                <a:effectLst/>
                <a:latin typeface="Avenir Next LT Pro" panose="020B0504020202020204" pitchFamily="34" charset="77"/>
              </a:rPr>
              <a:t>Convolutional Layers: Three convolutional layers extract spatial features from the input images. The first layer has 64 filters, the second layer 128, and the third 256 all employing a 3x3 kernel.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u="none" strike="noStrike" dirty="0">
                <a:effectLst/>
                <a:latin typeface="Avenir Next LT Pro" panose="020B0504020202020204" pitchFamily="34" charset="77"/>
              </a:rPr>
              <a:t>Pooling: Max pooling is performed with a 2x2 filter to reduce spatial dimensions and extract dominant features.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u="none" strike="noStrike" dirty="0">
                <a:effectLst/>
                <a:latin typeface="Avenir Next LT Pro" panose="020B0504020202020204" pitchFamily="34" charset="77"/>
              </a:rPr>
              <a:t>Fully Connected Layers: After flattening the output from the convolutional layers, we have three fully connected layers which perform high-level reasoning from the extracted features. </a:t>
            </a:r>
            <a:br>
              <a:rPr lang="en-GB" u="none" strike="noStrike" dirty="0">
                <a:effectLst/>
                <a:latin typeface="Avenir Next LT Pro" panose="020B0504020202020204" pitchFamily="34" charset="77"/>
              </a:rPr>
            </a:br>
            <a:r>
              <a:rPr lang="en-GB" u="sng" strike="noStrike" dirty="0">
                <a:effectLst/>
                <a:latin typeface="Avenir Next LT Pro" panose="020B0504020202020204" pitchFamily="34" charset="77"/>
              </a:rPr>
              <a:t>The final layer produces the output classes.</a:t>
            </a:r>
          </a:p>
          <a:p>
            <a:r>
              <a:rPr lang="en-GB" b="1" u="none" strike="noStrike" dirty="0">
                <a:effectLst/>
                <a:latin typeface="Avenir Next LT Pro" panose="020B0504020202020204" pitchFamily="34" charset="77"/>
              </a:rPr>
              <a:t>Activation Function: </a:t>
            </a:r>
            <a:r>
              <a:rPr lang="en-GB" u="none" strike="noStrike" dirty="0">
                <a:effectLst/>
                <a:latin typeface="Avenir Next LT Pro" panose="020B0504020202020204" pitchFamily="34" charset="77"/>
              </a:rPr>
              <a:t>ReLU activation function, a popular choice due to its simplicity and effectiveness in non-linear transformations.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7BE09-EFCF-0384-30EA-047D394564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1001475" y="1517536"/>
            <a:ext cx="280112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9D10FB2-1712-417E-8236-C4017D35AE56}" type="datetime1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6/26/23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4A7EA-4AB6-2B59-0136-A152C8390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118764" y="4237870"/>
            <a:ext cx="334405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616095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12F491-9DFA-498A-E12D-D40679F28CED}"/>
              </a:ext>
            </a:extLst>
          </p:cNvPr>
          <p:cNvSpPr/>
          <p:nvPr/>
        </p:nvSpPr>
        <p:spPr>
          <a:xfrm>
            <a:off x="7824651" y="0"/>
            <a:ext cx="4367349" cy="6858000"/>
          </a:xfrm>
          <a:prstGeom prst="rect">
            <a:avLst/>
          </a:prstGeom>
          <a:solidFill>
            <a:srgbClr val="6659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198AF-24E8-E21B-C2C0-20D232076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8748" y="299537"/>
            <a:ext cx="3239480" cy="5792922"/>
          </a:xfrm>
        </p:spPr>
        <p:txBody>
          <a:bodyPr/>
          <a:lstStyle/>
          <a:p>
            <a:r>
              <a:rPr lang="en-GB" b="1" dirty="0">
                <a:effectLst/>
              </a:rPr>
              <a:t>Training &amp; evaluation</a:t>
            </a:r>
            <a:endParaRPr lang="en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1E36F-DAB2-8B7D-9174-C15C18AFD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650" y="299538"/>
            <a:ext cx="7024354" cy="5792921"/>
          </a:xfrm>
        </p:spPr>
        <p:txBody>
          <a:bodyPr anchor="ctr">
            <a:normAutofit/>
          </a:bodyPr>
          <a:lstStyle/>
          <a:p>
            <a:r>
              <a:rPr lang="en-GB" b="1" u="none" strike="noStrike" dirty="0">
                <a:effectLst/>
                <a:latin typeface="Avenir Next LT Pro" panose="020B0504020202020204" pitchFamily="34" charset="77"/>
              </a:rPr>
              <a:t>Data Splitting:</a:t>
            </a:r>
            <a:r>
              <a:rPr lang="en-GB" u="none" strike="noStrike" dirty="0">
                <a:effectLst/>
                <a:latin typeface="Avenir Next LT Pro" panose="020B0504020202020204" pitchFamily="34" charset="77"/>
              </a:rPr>
              <a:t> Dataset divided into training and validation sets with a rate of 85% to 15%</a:t>
            </a:r>
          </a:p>
          <a:p>
            <a:r>
              <a:rPr lang="en-GB" b="1" u="none" strike="noStrike" dirty="0">
                <a:effectLst/>
                <a:latin typeface="Avenir Next LT Pro" panose="020B0504020202020204" pitchFamily="34" charset="77"/>
              </a:rPr>
              <a:t>Training Process: </a:t>
            </a:r>
            <a:r>
              <a:rPr lang="en-GB" u="none" strike="noStrike" dirty="0">
                <a:effectLst/>
                <a:latin typeface="Avenir Next LT Pro" panose="020B0504020202020204" pitchFamily="34" charset="77"/>
              </a:rPr>
              <a:t>An overview of the training process where we used multiple epochs, backpropagation, and optimization algorithms to minimize the loss function.</a:t>
            </a:r>
          </a:p>
          <a:p>
            <a:r>
              <a:rPr lang="en-GB" b="1" u="none" strike="noStrike" dirty="0">
                <a:effectLst/>
                <a:latin typeface="Avenir Next LT Pro" panose="020B0504020202020204" pitchFamily="34" charset="77"/>
              </a:rPr>
              <a:t>Evaluation Metrics: </a:t>
            </a:r>
            <a:r>
              <a:rPr lang="en-GB" u="none" strike="noStrike" dirty="0">
                <a:effectLst/>
                <a:latin typeface="Avenir Next LT Pro" panose="020B0504020202020204" pitchFamily="34" charset="77"/>
              </a:rPr>
              <a:t>We used several metrics, such as accuracy, precision, recall, and F1 score, to evaluate the model. </a:t>
            </a:r>
          </a:p>
          <a:p>
            <a:r>
              <a:rPr lang="en-GB" b="1" u="none" strike="noStrike" dirty="0">
                <a:effectLst/>
                <a:latin typeface="Avenir Next LT Pro" panose="020B0504020202020204" pitchFamily="34" charset="77"/>
              </a:rPr>
              <a:t>Overfitting and Regularization:</a:t>
            </a:r>
            <a:r>
              <a:rPr lang="en-GB" u="none" strike="noStrike" dirty="0">
                <a:effectLst/>
                <a:latin typeface="Avenir Next LT Pro" panose="020B0504020202020204" pitchFamily="34" charset="77"/>
              </a:rPr>
              <a:t> Prevent it with proper data augmentation, and early stopping.</a:t>
            </a:r>
          </a:p>
          <a:p>
            <a:r>
              <a:rPr lang="en-GB" b="1" u="none" strike="noStrike" dirty="0">
                <a:effectLst/>
                <a:latin typeface="Avenir Next LT Pro" panose="020B0504020202020204" pitchFamily="34" charset="77"/>
              </a:rPr>
              <a:t>Results: </a:t>
            </a:r>
            <a:r>
              <a:rPr lang="en-GB" u="none" strike="noStrike" dirty="0">
                <a:effectLst/>
                <a:latin typeface="Avenir Next LT Pro" panose="020B0504020202020204" pitchFamily="34" charset="77"/>
              </a:rPr>
              <a:t>Result visualisation using plots for each model.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7BE09-EFCF-0384-30EA-047D394564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1001475" y="1517536"/>
            <a:ext cx="280112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9D10FB2-1712-417E-8236-C4017D35AE56}" type="datetime1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6/26/23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4A7EA-4AB6-2B59-0136-A152C8390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118764" y="4237870"/>
            <a:ext cx="334405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2108086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12F491-9DFA-498A-E12D-D40679F28CED}"/>
              </a:ext>
            </a:extLst>
          </p:cNvPr>
          <p:cNvSpPr/>
          <p:nvPr/>
        </p:nvSpPr>
        <p:spPr>
          <a:xfrm>
            <a:off x="7824651" y="0"/>
            <a:ext cx="4367349" cy="6858000"/>
          </a:xfrm>
          <a:prstGeom prst="rect">
            <a:avLst/>
          </a:prstGeom>
          <a:solidFill>
            <a:srgbClr val="6659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198AF-24E8-E21B-C2C0-20D232076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8748" y="299537"/>
            <a:ext cx="3239480" cy="5792922"/>
          </a:xfrm>
        </p:spPr>
        <p:txBody>
          <a:bodyPr/>
          <a:lstStyle/>
          <a:p>
            <a:r>
              <a:rPr lang="en-GB" b="1" dirty="0">
                <a:effectLst/>
              </a:rPr>
              <a:t>Training &amp; evaluation</a:t>
            </a:r>
            <a:endParaRPr lang="en-G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7BE09-EFCF-0384-30EA-047D394564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1001475" y="1517536"/>
            <a:ext cx="280112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9D10FB2-1712-417E-8236-C4017D35AE56}" type="datetime1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6/26/23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4A7EA-4AB6-2B59-0136-A152C8390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118764" y="4237870"/>
            <a:ext cx="334405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pic>
        <p:nvPicPr>
          <p:cNvPr id="12" name="Content Placeholder 11" descr="A picture containing text, plot, diagram, line&#10;&#10;Description automatically generated">
            <a:extLst>
              <a:ext uri="{FF2B5EF4-FFF2-40B4-BE49-F238E27FC236}">
                <a16:creationId xmlns:a16="http://schemas.microsoft.com/office/drawing/2014/main" id="{7C045BC2-9DE5-D57C-6835-A77872A5D2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44497"/>
            <a:ext cx="7824651" cy="3912326"/>
          </a:xfrm>
        </p:spPr>
      </p:pic>
    </p:spTree>
    <p:extLst>
      <p:ext uri="{BB962C8B-B14F-4D97-AF65-F5344CB8AC3E}">
        <p14:creationId xmlns:p14="http://schemas.microsoft.com/office/powerpoint/2010/main" val="87127158"/>
      </p:ext>
    </p:extLst>
  </p:cSld>
  <p:clrMapOvr>
    <a:masterClrMapping/>
  </p:clrMapOvr>
</p:sld>
</file>

<file path=ppt/theme/theme1.xml><?xml version="1.0" encoding="utf-8"?>
<a:theme xmlns:a="http://schemas.openxmlformats.org/drawingml/2006/main" name="EncaseVTI">
  <a:themeElements>
    <a:clrScheme name="AnalogousFromDarkSeedLeftStep">
      <a:dk1>
        <a:srgbClr val="000000"/>
      </a:dk1>
      <a:lt1>
        <a:srgbClr val="FFFFFF"/>
      </a:lt1>
      <a:dk2>
        <a:srgbClr val="1C2431"/>
      </a:dk2>
      <a:lt2>
        <a:srgbClr val="F2F3F0"/>
      </a:lt2>
      <a:accent1>
        <a:srgbClr val="814DC3"/>
      </a:accent1>
      <a:accent2>
        <a:srgbClr val="4643B5"/>
      </a:accent2>
      <a:accent3>
        <a:srgbClr val="4D7BC3"/>
      </a:accent3>
      <a:accent4>
        <a:srgbClr val="3B9AB1"/>
      </a:accent4>
      <a:accent5>
        <a:srgbClr val="4BC0A6"/>
      </a:accent5>
      <a:accent6>
        <a:srgbClr val="3BB166"/>
      </a:accent6>
      <a:hlink>
        <a:srgbClr val="339A95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caseVTI" id="{C293990F-FDB3-4ED3-8175-FB79CE5A2A12}" vid="{A5662C19-271F-459F-B4ED-861A9823764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301</TotalTime>
  <Words>1027</Words>
  <Application>Microsoft Macintosh PowerPoint</Application>
  <PresentationFormat>Widescreen</PresentationFormat>
  <Paragraphs>132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Avenir Next LT Pro</vt:lpstr>
      <vt:lpstr>Avenir Next LT Pro Light</vt:lpstr>
      <vt:lpstr>EncaseVTI</vt:lpstr>
      <vt:lpstr>Facial recognition &amp; classification using CNNs</vt:lpstr>
      <vt:lpstr>Contents</vt:lpstr>
      <vt:lpstr>Introduction</vt:lpstr>
      <vt:lpstr>Data collection &amp; preparation</vt:lpstr>
      <vt:lpstr>Data collection &amp; preparation</vt:lpstr>
      <vt:lpstr>Model architecture</vt:lpstr>
      <vt:lpstr>Model 2</vt:lpstr>
      <vt:lpstr>Training &amp; evaluation</vt:lpstr>
      <vt:lpstr>Training &amp; evaluation</vt:lpstr>
      <vt:lpstr>Training &amp; evaluation</vt:lpstr>
      <vt:lpstr>Training &amp; evaluation</vt:lpstr>
      <vt:lpstr>Training &amp; evaluation</vt:lpstr>
      <vt:lpstr>Training &amp; evaluation</vt:lpstr>
      <vt:lpstr>Real time inference</vt:lpstr>
      <vt:lpstr>Real time inference</vt:lpstr>
      <vt:lpstr>Real time inference</vt:lpstr>
      <vt:lpstr>Real time inference</vt:lpstr>
      <vt:lpstr>Real time inference</vt:lpstr>
      <vt:lpstr>Difficulties &amp; obstacles</vt:lpstr>
      <vt:lpstr>Difficulties &amp; obstacles</vt:lpstr>
      <vt:lpstr>Conclusion &amp; future work</vt:lpstr>
      <vt:lpstr>Conclusion &amp; future work</vt:lpstr>
      <vt:lpstr>Questions &amp; discussion</vt:lpstr>
      <vt:lpstr>Thank you!!!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Facial recognition &amp; classification using CNNs</dc:title>
  <dc:creator>Vasileios Vitzilaios</dc:creator>
  <cp:lastModifiedBy>Vasileios Vitzilaios</cp:lastModifiedBy>
  <cp:revision>1</cp:revision>
  <dcterms:created xsi:type="dcterms:W3CDTF">2023-06-26T08:01:46Z</dcterms:created>
  <dcterms:modified xsi:type="dcterms:W3CDTF">2023-06-26T13:03:43Z</dcterms:modified>
</cp:coreProperties>
</file>